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Ubuntu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0" Type="http://schemas.openxmlformats.org/officeDocument/2006/relationships/font" Target="fonts/Ubuntu-boldItalic.fntdata"/><Relationship Id="rId9" Type="http://schemas.openxmlformats.org/officeDocument/2006/relationships/font" Target="fonts/Ubuntu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SzPct val="116666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526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2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5263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875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839787" y="1681163"/>
            <a:ext cx="51579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5263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839787" y="2505075"/>
            <a:ext cx="51579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3" type="body"/>
          </p:nvPr>
        </p:nvSpPr>
        <p:spPr>
          <a:xfrm>
            <a:off x="6172200" y="1681163"/>
            <a:ext cx="5183100" cy="8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5263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875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4" type="body"/>
          </p:nvPr>
        </p:nvSpPr>
        <p:spPr>
          <a:xfrm>
            <a:off x="6172200" y="2505075"/>
            <a:ext cx="5183100" cy="3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39787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875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5183187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651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143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635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270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1270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1270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1270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1270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1270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39787" y="457200"/>
            <a:ext cx="39321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875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42" name="Shape 142"/>
          <p:cNvSpPr/>
          <p:nvPr>
            <p:ph idx="2" type="pic"/>
          </p:nvPr>
        </p:nvSpPr>
        <p:spPr>
          <a:xfrm>
            <a:off x="5183187" y="987425"/>
            <a:ext cx="61725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46875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3571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25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2727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 rot="5400000">
            <a:off x="3920399" y="-1256574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 rot="5400000">
            <a:off x="7133399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 rot="5400000">
            <a:off x="1799399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2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1111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125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70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375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75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71428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8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818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16666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09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SzPct val="78947"/>
              <a:buFont typeface="Arial"/>
              <a:buNone/>
              <a:defRPr sz="1900"/>
            </a:lvl2pPr>
            <a:lvl3pPr indent="0" lvl="2" rtl="0">
              <a:spcBef>
                <a:spcPts val="0"/>
              </a:spcBef>
              <a:buSzPct val="78947"/>
              <a:buFont typeface="Arial"/>
              <a:buNone/>
              <a:defRPr sz="1900"/>
            </a:lvl3pPr>
            <a:lvl4pPr indent="0" lvl="3" rtl="0">
              <a:spcBef>
                <a:spcPts val="0"/>
              </a:spcBef>
              <a:buSzPct val="78947"/>
              <a:buFont typeface="Arial"/>
              <a:buNone/>
              <a:defRPr sz="1900"/>
            </a:lvl4pPr>
            <a:lvl5pPr indent="0" lvl="4" rtl="0">
              <a:spcBef>
                <a:spcPts val="0"/>
              </a:spcBef>
              <a:buSzPct val="78947"/>
              <a:buFont typeface="Arial"/>
              <a:buNone/>
              <a:defRPr sz="1900"/>
            </a:lvl5pPr>
            <a:lvl6pPr indent="0" lvl="5" rtl="0">
              <a:spcBef>
                <a:spcPts val="0"/>
              </a:spcBef>
              <a:buSzPct val="78947"/>
              <a:buFont typeface="Arial"/>
              <a:buNone/>
              <a:defRPr sz="1900"/>
            </a:lvl6pPr>
            <a:lvl7pPr indent="0" lvl="6" rtl="0">
              <a:spcBef>
                <a:spcPts val="0"/>
              </a:spcBef>
              <a:buSzPct val="78947"/>
              <a:buFont typeface="Arial"/>
              <a:buNone/>
              <a:defRPr sz="1900"/>
            </a:lvl7pPr>
            <a:lvl8pPr indent="0" lvl="7" rtl="0">
              <a:spcBef>
                <a:spcPts val="0"/>
              </a:spcBef>
              <a:buSzPct val="78947"/>
              <a:buFont typeface="Arial"/>
              <a:buNone/>
              <a:defRPr sz="1900"/>
            </a:lvl8pPr>
            <a:lvl9pPr indent="0" lvl="8" rtl="0">
              <a:spcBef>
                <a:spcPts val="0"/>
              </a:spcBef>
              <a:buSzPct val="78947"/>
              <a:buFont typeface="Arial"/>
              <a:buNone/>
              <a:defRPr sz="19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14300" lvl="0" marL="2413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3500" lvl="1" marL="698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700" lvl="2" marL="1155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12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701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273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845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417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989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250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947"/>
              <a:buFont typeface="Calibri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268775" y="65590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Loppukäyttäjät / kuluttajat</a:t>
            </a:r>
          </a:p>
        </p:txBody>
      </p:sp>
      <p:sp>
        <p:nvSpPr>
          <p:cNvPr id="164" name="Shape 164"/>
          <p:cNvSpPr/>
          <p:nvPr/>
        </p:nvSpPr>
        <p:spPr>
          <a:xfrm>
            <a:off x="268775" y="1776074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Avainasiantuntijaryhmät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268775" y="2891763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Yritykset / teknologiatoimittajat / palveluntarjoajat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268775" y="4019415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Kehitysyhtiöt / tutkijat / laitokset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268775" y="5132950"/>
            <a:ext cx="3452400" cy="10485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Julkisen sektorin toimijat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269825" y="255350"/>
            <a:ext cx="34503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5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ASIAKASARVON LUOMINEN / KYSYNTÄ</a:t>
            </a:r>
          </a:p>
        </p:txBody>
      </p:sp>
      <p:sp>
        <p:nvSpPr>
          <p:cNvPr id="169" name="Shape 169"/>
          <p:cNvSpPr/>
          <p:nvPr/>
        </p:nvSpPr>
        <p:spPr>
          <a:xfrm>
            <a:off x="10077625" y="2208947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10077625" y="4441322"/>
            <a:ext cx="238800" cy="248400"/>
          </a:xfrm>
          <a:prstGeom prst="plus">
            <a:avLst>
              <a:gd fmla="val 39631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8496925" y="4761550"/>
            <a:ext cx="3450300" cy="141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Reaalimaailman ja digivarantojen yhdistelmät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8496925" y="2537102"/>
            <a:ext cx="3450300" cy="1832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Data-aineistot, -virrat ja -varannot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8496925" y="655900"/>
            <a:ext cx="3450300" cy="1473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fi-FI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Avainteknologiat ja tekniset mahdollistajat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8470825" y="255350"/>
            <a:ext cx="34524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fi-FI" sz="15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TUOTANNONTEKIJÄT</a:t>
            </a:r>
          </a:p>
        </p:txBody>
      </p:sp>
      <p:sp>
        <p:nvSpPr>
          <p:cNvPr id="175" name="Shape 175"/>
          <p:cNvSpPr/>
          <p:nvPr/>
        </p:nvSpPr>
        <p:spPr>
          <a:xfrm>
            <a:off x="3953926" y="5071325"/>
            <a:ext cx="42843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fi-FI" sz="19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KESKEISET</a:t>
            </a:r>
            <a:r>
              <a:rPr b="1" i="0" lang="fi-FI" sz="1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MUUTOSAJURIT</a:t>
            </a:r>
          </a:p>
        </p:txBody>
      </p:sp>
      <p:sp>
        <p:nvSpPr>
          <p:cNvPr id="176" name="Shape 176"/>
          <p:cNvSpPr/>
          <p:nvPr/>
        </p:nvSpPr>
        <p:spPr>
          <a:xfrm rot="5400000">
            <a:off x="297486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 rot="-5400000">
            <a:off x="6951213" y="2755135"/>
            <a:ext cx="22659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395391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-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Ajuri 1</a:t>
            </a:r>
          </a:p>
        </p:txBody>
      </p:sp>
      <p:sp>
        <p:nvSpPr>
          <p:cNvPr id="179" name="Shape 179"/>
          <p:cNvSpPr/>
          <p:nvPr/>
        </p:nvSpPr>
        <p:spPr>
          <a:xfrm>
            <a:off x="50508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-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Ajuri 2</a:t>
            </a:r>
          </a:p>
        </p:txBody>
      </p:sp>
      <p:sp>
        <p:nvSpPr>
          <p:cNvPr id="180" name="Shape 180"/>
          <p:cNvSpPr/>
          <p:nvPr/>
        </p:nvSpPr>
        <p:spPr>
          <a:xfrm>
            <a:off x="6145238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-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Ajuri 3</a:t>
            </a:r>
          </a:p>
        </p:txBody>
      </p:sp>
      <p:sp>
        <p:nvSpPr>
          <p:cNvPr id="181" name="Shape 181"/>
          <p:cNvSpPr/>
          <p:nvPr/>
        </p:nvSpPr>
        <p:spPr>
          <a:xfrm>
            <a:off x="7244763" y="5473575"/>
            <a:ext cx="9933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-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Ajuri 4</a:t>
            </a:r>
          </a:p>
        </p:txBody>
      </p:sp>
      <p:sp>
        <p:nvSpPr>
          <p:cNvPr id="182" name="Shape 182"/>
          <p:cNvSpPr/>
          <p:nvPr/>
        </p:nvSpPr>
        <p:spPr>
          <a:xfrm>
            <a:off x="4637834" y="4669100"/>
            <a:ext cx="2916325" cy="307800"/>
          </a:xfrm>
          <a:prstGeom prst="flowChartExtract">
            <a:avLst/>
          </a:prstGeom>
          <a:solidFill>
            <a:srgbClr val="F7CAAC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8573125" y="6354625"/>
            <a:ext cx="3422400" cy="34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fi-FI" sz="1100">
                <a:solidFill>
                  <a:srgbClr val="999999"/>
                </a:solidFill>
                <a:latin typeface="Ubuntu"/>
                <a:ea typeface="Ubuntu"/>
                <a:cs typeface="Ubuntu"/>
                <a:sym typeface="Ubuntu"/>
              </a:rPr>
              <a:t>www.alustatalous.fi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221151" y="179156"/>
            <a:ext cx="3749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b="1" lang="fi-FI" sz="2300">
                <a:latin typeface="Calibri"/>
                <a:ea typeface="Calibri"/>
                <a:cs typeface="Calibri"/>
                <a:sym typeface="Calibri"/>
              </a:rPr>
              <a:t>Ympäröivä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b="1" lang="fi-FI" sz="2300">
                <a:latin typeface="Calibri"/>
                <a:ea typeface="Calibri"/>
                <a:cs typeface="Calibri"/>
                <a:sym typeface="Calibri"/>
              </a:rPr>
              <a:t>ALUSTAEKOSYSTEEMI</a:t>
            </a:r>
          </a:p>
        </p:txBody>
      </p:sp>
      <p:sp>
        <p:nvSpPr>
          <p:cNvPr id="185" name="Shape 185"/>
          <p:cNvSpPr/>
          <p:nvPr/>
        </p:nvSpPr>
        <p:spPr>
          <a:xfrm>
            <a:off x="4478000" y="1291033"/>
            <a:ext cx="3236100" cy="32361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121900" lIns="121900" rIns="121900" wrap="square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5012400" y="1825431"/>
            <a:ext cx="2167200" cy="21672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121900" lIns="121900" rIns="121900" wrap="square" tIns="12190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fi-FI" sz="1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Digitaalinen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fi-FI" sz="1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Alusta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