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embeddedFontLst>
    <p:embeddedFont>
      <p:font typeface="Ubuntu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Ubuntu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Ubuntu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Ubuntu-italic.fntdata"/><Relationship Id="rId6" Type="http://schemas.openxmlformats.org/officeDocument/2006/relationships/slide" Target="slides/slide1.xml"/><Relationship Id="rId18" Type="http://schemas.openxmlformats.org/officeDocument/2006/relationships/font" Target="fonts/Ubuntu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Shape 41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Shape 38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ct val="1000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26" name="Shape 12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42" name="Shape 142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2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1111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270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alustatalous.fi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43C7C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0" y="0"/>
            <a:ext cx="12192000" cy="262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 txBox="1"/>
          <p:nvPr/>
        </p:nvSpPr>
        <p:spPr>
          <a:xfrm>
            <a:off x="576600" y="4494200"/>
            <a:ext cx="1104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fi" sz="4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Ekosysteemien Teemakartasto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603749" y="5271698"/>
            <a:ext cx="9084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b="1" i="0" sz="1600" u="none" cap="none" strike="noStrike">
              <a:solidFill>
                <a:srgbClr val="F3F3F3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b="1" sz="1600">
              <a:solidFill>
                <a:srgbClr val="F3F3F3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fi" sz="2400" u="sng">
                <a:solidFill>
                  <a:srgbClr val="F3F3F3"/>
                </a:solidFill>
                <a:latin typeface="Ubuntu"/>
                <a:ea typeface="Ubuntu"/>
                <a:cs typeface="Ubuntu"/>
                <a:sym typeface="Ubuntu"/>
                <a:hlinkClick r:id="rId3"/>
              </a:rPr>
              <a:t>www.alustatalous.fi</a:t>
            </a:r>
            <a:r>
              <a:rPr b="1" lang="fi" sz="2400">
                <a:solidFill>
                  <a:srgbClr val="F3F3F3"/>
                </a:solidFill>
                <a:latin typeface="Ubuntu"/>
                <a:ea typeface="Ubuntu"/>
                <a:cs typeface="Ubuntu"/>
                <a:sym typeface="Ubuntu"/>
              </a:rPr>
              <a:t> - #alustatalous</a:t>
            </a:r>
          </a:p>
        </p:txBody>
      </p:sp>
      <p:sp>
        <p:nvSpPr>
          <p:cNvPr id="166" name="Shape 166"/>
          <p:cNvSpPr/>
          <p:nvPr/>
        </p:nvSpPr>
        <p:spPr>
          <a:xfrm>
            <a:off x="4568100" y="1125450"/>
            <a:ext cx="3055800" cy="3003900"/>
          </a:xfrm>
          <a:prstGeom prst="ellipse">
            <a:avLst/>
          </a:prstGeom>
          <a:solidFill>
            <a:srgbClr val="6D9EEB">
              <a:alpha val="68460"/>
            </a:srgbClr>
          </a:solidFill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5139261" y="1687130"/>
            <a:ext cx="1913100" cy="18801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5652134" y="2191138"/>
            <a:ext cx="888000" cy="87420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4568100" y="2369925"/>
            <a:ext cx="3055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fi"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ALUSTATALOUS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Asiakkaat, yritysasiakkaat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Kuljetusketjujen optimointi        - Kaivostoiminta merellä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Ympäristötietoisuus ja arvot       - Kustannustehokkuus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Uudet energialähteet/-tehokkuus   - Kokemusmatkailu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Kaluston ylläpito ja toimintavarmuus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Shape 41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Laivanrakennusyhtiöt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Energiatehokkuus                       - 5D laivakuva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Vaihtoehtoiset polttoaineet     - Kauko-ohjatut laivat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Autonominen meriliikenne       - Informaatio infra-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Yhteissuunnittelu                          struktuurit</a:t>
            </a:r>
          </a:p>
        </p:txBody>
      </p:sp>
      <p:sp>
        <p:nvSpPr>
          <p:cNvPr id="416" name="Shape 41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Valmistaja- ja teknologiayhtiöt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Kyberturvallisuus                - Jätehuolto ja kiertotalous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Satamateknologiat             - Suunnitteluteknologia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Uudet polttoaineet            - Materiaaliteknologia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Kommunikaatiolaitteet     - Laivalaitteet ja -järjestelmät</a:t>
            </a:r>
          </a:p>
        </p:txBody>
      </p:sp>
      <p:sp>
        <p:nvSpPr>
          <p:cNvPr id="417" name="Shape 41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IoT-data perusteinen mallintaminen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Kustannusoptimointi           - Sää- ja satelliittidata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Big data ja analytiikka          - Ennakoiva huolto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Linkitetyt laivat	        - Simulaatiot</a:t>
            </a:r>
          </a:p>
        </p:txBody>
      </p:sp>
      <p:sp>
        <p:nvSpPr>
          <p:cNvPr id="418" name="Shape 41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Ympäristönsuojelu               - Osaamisen saatavuus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Sääntely ja määräykset       - Rahoituksen turvaaminen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Väylät ja testialueet            - Tarkastukset ja hyväksynnät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Kansalliset ja kansainväliset verkostot ja säädökset</a:t>
            </a:r>
          </a:p>
        </p:txBody>
      </p:sp>
      <p:sp>
        <p:nvSpPr>
          <p:cNvPr id="419" name="Shape 41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Merialan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421" name="Shape 42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Shape 42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Shape 42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Laivat, alukset	        	- Koneet, laitteet, linjat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Robotit  	        	- Raaka-aine-/välivarastot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Komponentit, osat    	- Päivittyvät tietomallit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Käyttölaitteet 	        	- Kamerat (kuvat, videot)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Mittaussensorit	- Huollon päätelaitteet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Valvonta- ja operointikeskukset</a:t>
            </a:r>
          </a:p>
        </p:txBody>
      </p:sp>
      <p:sp>
        <p:nvSpPr>
          <p:cNvPr id="424" name="Shape 42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Alustietokannat	- Rakennetiedot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Valmistusdata		- Materiaalitieto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Laitekanta ja -tiedot   	- Prosessitieto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Materiaalitieto	- Osaluettelot, katalogit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Tehokkuuslaskenta     	- Telakka/satamatiedot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Asiakaspreferenssit    	- Markkinatieto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Paikka/säätiedot         	- Liikennöintitiedot, kartat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Aluskäyttödata            	- Huoltodata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Alihankintaverkosto/kumppanitiedot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        		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Blockchain 	        	- Palveluarkkitehtuuri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 	- Arkkitehtuurit (5G)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Tekoäly, analytiikka  	- Protokollat (verkot)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        		- Tuotantojärjestelmät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Visualisointi/simulointityökalut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Shape 42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427" name="Shape 42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428" name="Shape 42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Digitaalinen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Itämeri</a:t>
            </a:r>
          </a:p>
        </p:txBody>
      </p:sp>
      <p:sp>
        <p:nvSpPr>
          <p:cNvPr id="429" name="Shape 42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Laivan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rakennuksen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430" name="Shape 43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Autonomisen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meriliikenteen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verkostot</a:t>
            </a:r>
          </a:p>
        </p:txBody>
      </p:sp>
      <p:sp>
        <p:nvSpPr>
          <p:cNvPr id="431" name="Shape 43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Mereltä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maalle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432" name="Shape 43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3" name="Shape 43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Sulautettu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digitalisaatio</a:t>
            </a:r>
          </a:p>
        </p:txBody>
      </p:sp>
      <p:sp>
        <p:nvSpPr>
          <p:cNvPr id="435" name="Shape 43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Globaalit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verkosto- mallit</a:t>
            </a:r>
          </a:p>
        </p:txBody>
      </p:sp>
      <p:sp>
        <p:nvSpPr>
          <p:cNvPr id="436" name="Shape 43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Turvallisuus,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tehokkuus,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täsmällisyys</a:t>
            </a:r>
          </a:p>
        </p:txBody>
      </p:sp>
      <p:sp>
        <p:nvSpPr>
          <p:cNvPr id="437" name="Shape 43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Asiakas-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ohjautuva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valmistus</a:t>
            </a:r>
          </a:p>
        </p:txBody>
      </p:sp>
      <p:sp>
        <p:nvSpPr>
          <p:cNvPr id="438" name="Shape 43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9" name="Shape 43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Kansalaiset, palvelunkäyttäjät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Viranomaisasiointi                   - Yksilölliset elämänpolut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Avoimet rekisterit                     - Edunvalvonta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Arjen toimivuus	            - Elämänkaaren 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Yhteiskunnan laatupalvelut    - Vapaa-ajan laatu</a:t>
            </a:r>
          </a:p>
        </p:txBody>
      </p:sp>
      <p:sp>
        <p:nvSpPr>
          <p:cNvPr id="445" name="Shape 44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Julkiset toimijat (virastot, laitokset)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Tehokas palvelutuotanto        - Tilaaja-tuottajamallit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Toimivuus ja ajantasaisuus     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Viranomaistehtävien hoito     - Palvelulupaukset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Poikkihallinnolliset avaukset   - Digi-palvelut</a:t>
            </a:r>
          </a:p>
        </p:txBody>
      </p:sp>
      <p:sp>
        <p:nvSpPr>
          <p:cNvPr id="446" name="Shape 44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Kehitysyhtiöt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Elinkeinojen kehitys               - Alueellinen koheesio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Innovatiiviset ratkaisut          - Ekosysteemien kehitys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Brändikuvan hallinta              - Investointien houkuttelu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Kärkihankkeiden ohjaus         - SME-ekosysteemin tuki</a:t>
            </a:r>
          </a:p>
        </p:txBody>
      </p:sp>
      <p:sp>
        <p:nvSpPr>
          <p:cNvPr id="447" name="Shape 44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Palveluntarjoajat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Tehokas palvelutuotanto       - Inn. julkiset hankinnat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Markkinan ennakoitavuus      - Pääsy kehitysalustoille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PPP-kumppanuusmallit           - Ensimarkkinatuki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Avoimet rajapinnat ja data     - Jaettu/luovutettu IPR</a:t>
            </a:r>
          </a:p>
        </p:txBody>
      </p:sp>
      <p:sp>
        <p:nvSpPr>
          <p:cNvPr id="448" name="Shape 44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Poliittinen ohjausmekanismi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Kattavat palvelut ja -mallit           - Inklusiivisuus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Kustannusten ennakoitavuus       - Lakisääteiset tehtävät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Monikulttuurisuuden haasteet    - Edunvalvonta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Vaalikausien ylittävät kokonaishankekokonaisuudet</a:t>
            </a:r>
          </a:p>
        </p:txBody>
      </p:sp>
      <p:sp>
        <p:nvSpPr>
          <p:cNvPr id="449" name="Shape 44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Julkisen sektorin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451" name="Shape 45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Shape 45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Shape 45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Asiakaspalvelupisteet	- Päätelaitteet, lukijat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Selaimet, portaalit	- Tietokoneet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Itsepalveluprosessit	- Päivittyvät kannat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Sensorit, mittarit	- Kamerat (kuvat, videot)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Valvontakeskukset	- Viranomaisraportointi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Palveluyhtiöiden tiedonkeruuprosessit ja laitteet</a:t>
            </a:r>
          </a:p>
        </p:txBody>
      </p:sp>
      <p:sp>
        <p:nvSpPr>
          <p:cNvPr id="454" name="Shape 45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Väestörekisterit	- Arkistotietokannat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Paikkatieto, kartat	- Varanto/omaisuustiedot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Palvelukäyttötieto	- Maksujärjestelmät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Transaktiotieto	- Omistajuus, hallintatieto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Luparekisterit		- Asukas/vierailijatiedot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Vero/viranomaistieto  	- SOME-tietovirrat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Käyttödata		- Käyttäjätieto, rekisterit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Valvontatiedot 	- Sensori/mittaustieto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Laite/järjestelmätieto  - Tietopalveludata</a:t>
            </a:r>
          </a:p>
        </p:txBody>
      </p:sp>
      <p:sp>
        <p:nvSpPr>
          <p:cNvPr id="455" name="Shape 45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		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Blockchain 		- Palveluarkkitehtuuri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 	- Arkkitehtuurit (5G)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Protokollat (verkot)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		- Arkistojärjestelmät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	- Visualisointityökalut</a:t>
            </a:r>
          </a:p>
        </p:txBody>
      </p:sp>
      <p:sp>
        <p:nvSpPr>
          <p:cNvPr id="456" name="Shape 45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457" name="Shape 45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458" name="Shape 45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011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Kansalaisen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palveluväylä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ja -polut</a:t>
            </a:r>
          </a:p>
        </p:txBody>
      </p:sp>
      <p:sp>
        <p:nvSpPr>
          <p:cNvPr id="459" name="Shape 45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PPP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toiminta-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460" name="Shape 46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Oma Data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digitaalinen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elämä</a:t>
            </a:r>
          </a:p>
        </p:txBody>
      </p:sp>
      <p:sp>
        <p:nvSpPr>
          <p:cNvPr id="461" name="Shape 46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Hyvinvointi-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valtio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palveluna</a:t>
            </a:r>
          </a:p>
        </p:txBody>
      </p:sp>
      <p:sp>
        <p:nvSpPr>
          <p:cNvPr id="462" name="Shape 46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3" name="Shape 46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Yksilölliset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palvelu-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ratkaisut</a:t>
            </a:r>
          </a:p>
        </p:txBody>
      </p:sp>
      <p:sp>
        <p:nvSpPr>
          <p:cNvPr id="465" name="Shape 46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Osallistava elämän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hallinta</a:t>
            </a:r>
          </a:p>
        </p:txBody>
      </p:sp>
      <p:sp>
        <p:nvSpPr>
          <p:cNvPr id="466" name="Shape 46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Uudet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tilaaja-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tuottajamallit</a:t>
            </a:r>
          </a:p>
        </p:txBody>
      </p:sp>
      <p:sp>
        <p:nvSpPr>
          <p:cNvPr id="467" name="Shape 46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Elämän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digitalisoitu-minen</a:t>
            </a:r>
          </a:p>
        </p:txBody>
      </p:sp>
      <p:sp>
        <p:nvSpPr>
          <p:cNvPr id="468" name="Shape 46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9" name="Shape 46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palvelunkäyttäjät / omaiset / huoltajat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Hyvinvointitieto    	- Terveystieto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Tietopalvelut         	- My Data (oma tieto)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Riskiarviot	   	- Elämäntapaseuranta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Ennaltaehkäisy      	- Palvelutieto (tarjonta ja käyttö)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Hoito-, sosiaali- ja hyvinvointialan ammattilaiset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Hyvinvointitieto       	- Hoito- ja hoivatieto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Terveystieto 	            	- Palveluprosessien 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Kotona selviytyminen 	- Päätöksenteon tukijärjestelmät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Saumaton moniosaajatiimien palvelukokonaisuus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Yritykset / palveluntarjoajat / vapaaehtoisjärjestöt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Asiakastieto	        	- Palvelu- ja palveluprosessitieto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T&amp;K tieto	        	- Koulutus ja kasvatus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Käyttäytymistieto     	- Vaikutus- ja tulostieto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Laitekehitystieto       	- Palvelumuotoilu ja -räätälöinti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Tutkijat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Lääketieteen ratkaisut	</a:t>
            </a:r>
            <a:r>
              <a:rPr lang="fi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- Palvelumuotoilu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Hoitotieteen ratkaisut     - Prosessikehitys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Kansanterveystutkimus </a:t>
            </a:r>
            <a:r>
              <a:rPr lang="fi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Vaikuttavuusanalyysit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Laite- ja ratkaisukehitys  - Kansainvälinen yhteistyö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 (kustannukset, laatu)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Tietokannat ja rekisterit   - Kansanterveystieto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Päätöksenteon tuki           - Rahoitusohjelmatuki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Asioinnin prosessit            - Tehokkuuslaskenta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Kansalaispalvelut               - Terveysturvallisuus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Terveyden ja hyvinvoinnin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181" name="Shape 18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Tietokoneet 	    	- Potilastietojärjestelmät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Triage toiminta	- Sairaalat, hoivakodit, kodit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Laboratoriot		- Laitteet (sairaala, koti)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Wearables	    	- Kamerat (kuvat ja videot)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Robotit	    	- Hoito- ja hoivaympäristöt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Tutkimusympäristöt	- EBM arviointitulokset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Potilas/asiakastiedot	- Sopimukset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Kuvatietokannat          	- Terveystietokannat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Kansalliset rekisterit   	- Valmennusdata ja -tieto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Biopankit 	          	- Liikuntadata ja -tieto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Genomipankit              	- Ravintodata ja -tieto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Lääketietokannat         	- EBM tietokannat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Kartat ja osoitteet       	- Paikannustieto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Palvelutietokannat      	- Asiakkaiden oma data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Sensoridata (= wearables, monitorointi)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	  	- Tietomallit/avoimet rajapinnat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Arkistoalustat	  	- Palveluarkkitehtuurit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  	- Arkkitehtuurit ja verkot (5G)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  	- Robotiikka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Blockchain	  	- Visualisointityökalut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- Analytiikka- ja laskentateho</a:t>
            </a:r>
          </a:p>
        </p:txBody>
      </p:sp>
      <p:sp>
        <p:nvSpPr>
          <p:cNvPr id="186" name="Shape 18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187" name="Shape 18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188" name="Shape 18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Digitaalinen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sairaala</a:t>
            </a:r>
          </a:p>
        </p:txBody>
      </p:sp>
      <p:sp>
        <p:nvSpPr>
          <p:cNvPr id="189" name="Shape 18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Oma Data-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190" name="Shape 19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Terveyden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’big’ data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191" name="Shape 19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Terveyden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verkko-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kaupat</a:t>
            </a:r>
          </a:p>
        </p:txBody>
      </p:sp>
      <p:sp>
        <p:nvSpPr>
          <p:cNvPr id="192" name="Shape 19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Saumattomat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palvelu- ja hoitoketjut</a:t>
            </a:r>
          </a:p>
        </p:txBody>
      </p:sp>
      <p:sp>
        <p:nvSpPr>
          <p:cNvPr id="195" name="Shape 19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Yksilölliset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hoito-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suunnitelmat</a:t>
            </a:r>
          </a:p>
        </p:txBody>
      </p:sp>
      <p:sp>
        <p:nvSpPr>
          <p:cNvPr id="196" name="Shape 19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Ennakoiva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terveyden-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huolto</a:t>
            </a:r>
          </a:p>
        </p:txBody>
      </p:sp>
      <p:sp>
        <p:nvSpPr>
          <p:cNvPr id="197" name="Shape 19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Hyvinvointi-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trendit</a:t>
            </a:r>
          </a:p>
        </p:txBody>
      </p:sp>
      <p:sp>
        <p:nvSpPr>
          <p:cNvPr id="198" name="Shape 19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palvelunkäyttäjät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Liikennetieto	     	- Riskiarviointi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Liikkumispalvelut    	- Palvelutarjonta ja -käyttö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Huoltopalvelut	- Jakamistalous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Multimodaalisuus   	- Lisäarvopalveluiden hyödyt</a:t>
            </a:r>
          </a:p>
        </p:txBody>
      </p:sp>
      <p:sp>
        <p:nvSpPr>
          <p:cNvPr id="205" name="Shape 20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Älykkäät ajoneuvot ja koneet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Paikka- ja liikennetiedot       - Turvallisuus ja riskiarviot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Reititykset ja navigointi        - Ruuhka-arviot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Autonominen liikkuminen   - Päätöksenteon tuki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MtoM kommunikointi          - Kokonaisintegraatio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Teknologia- ja logistiikkayhtiöt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Laite- ja ratkaisukehitys           - Palvelutieto ja -prosessit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Automaatio ja älykkyys            - Kokonaisjärjestelmät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Kuljetusoptimointi                    - Huoltopalvelut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Fleet management                   - Lennokit ja etävalvonta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Palveluintegraattorit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Yksilölliset liikkumisratkaisut  - Palveluketjut ja -verkot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Data-liiketoiminta                     - Ratkaisuintegraatiot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Rajapinta (API) ratkaisut          - Palveluautomaatio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Palvelumuotoilu ja -räätälöinti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Liikennetieto	                       - infrastruktuurien käyttö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Julkisen liikenteen tiedot     - Palvelutaso ja kattavuus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Rakentaminen ja kehitys      - Turvallisuus ja 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Ylläpito (verkot, väylät)       </a:t>
            </a:r>
            <a:r>
              <a:rPr lang="fi" sz="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Yhteys energia-alaan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Liikenteen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211" name="Shape 21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Tietokoneet	     	- Ajoneuvot ja koneet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Systeemit	     	- Laitteet (portit, lukijat jne.)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Liikenteen ohjaus   	- Liikenteen infrastruktuurit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Sensorit, piirturit    	- Kamerat (kuvat ja videot)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Sääasemat	     	- Sisätilamittarit ja -syötteet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Tiet, väylät, poijut  	- Puettavat päätelaitteet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Paikkatieto	       	- Big Data varannot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Kuvatietokannat      	- Kartat ja osoitteistot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- 3D mallinnokset	- Aikataulut, reitistöt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Liikennetiedot	       	- Maksutiedot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Palvelutietokannat   	- Ajoneuvotiedot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Säätiedot	       	- Väylä- ja infratiedot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Tekniset mallit	      	- Huoltotiedot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Käyttäjätiedot	       	- M-to-M tiedot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Sensoridata (infrastruktuurit, tiet, terminaalit)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		- Avoimet rajapinnat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Kuvantaminen		- Palveluarkkitehtuurit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		- Arkkitehtuurit (5G)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Protokollat (verkot)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	- Visualisointityökalut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- Blockchain</a:t>
            </a:r>
          </a:p>
        </p:txBody>
      </p:sp>
      <p:sp>
        <p:nvSpPr>
          <p:cNvPr id="216" name="Shape 21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217" name="Shape 21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218" name="Shape 21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Autonomisten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ajoneuvojen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systeemit</a:t>
            </a:r>
          </a:p>
        </p:txBody>
      </p:sp>
      <p:sp>
        <p:nvSpPr>
          <p:cNvPr id="219" name="Shape 21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Integroidut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logistiikka-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ketjut</a:t>
            </a:r>
          </a:p>
        </p:txBody>
      </p:sp>
      <p:sp>
        <p:nvSpPr>
          <p:cNvPr id="220" name="Shape 22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Digitaalinen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Itämeri</a:t>
            </a:r>
          </a:p>
        </p:txBody>
      </p:sp>
      <p:sp>
        <p:nvSpPr>
          <p:cNvPr id="221" name="Shape 22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Liikkuminen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palveluna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(MaaS)</a:t>
            </a:r>
          </a:p>
        </p:txBody>
      </p:sp>
      <p:sp>
        <p:nvSpPr>
          <p:cNvPr id="222" name="Shape 22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Kaupungis-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tuminen</a:t>
            </a:r>
          </a:p>
        </p:txBody>
      </p:sp>
      <p:sp>
        <p:nvSpPr>
          <p:cNvPr id="225" name="Shape 22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Liikenteen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sähköisty-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minen</a:t>
            </a:r>
          </a:p>
        </p:txBody>
      </p:sp>
      <p:sp>
        <p:nvSpPr>
          <p:cNvPr id="226" name="Shape 22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Omaisuus-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varantojen</a:t>
            </a:r>
          </a:p>
          <a:p>
            <a:pPr lvl="0" rtl="0" algn="ctr">
              <a:lnSpc>
                <a:spcPct val="109090"/>
              </a:lnSpc>
              <a:spcBef>
                <a:spcPts val="0"/>
              </a:spcBef>
              <a:buNone/>
            </a:pPr>
            <a:r>
              <a:rPr b="1" lang="fi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optimointi</a:t>
            </a:r>
          </a:p>
        </p:txBody>
      </p:sp>
      <p:sp>
        <p:nvSpPr>
          <p:cNvPr id="227" name="Shape 22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Kestävän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kehityksen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trendit</a:t>
            </a:r>
          </a:p>
        </p:txBody>
      </p:sp>
      <p:sp>
        <p:nvSpPr>
          <p:cNvPr id="228" name="Shape 22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energiankuluttajat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Energiansäästö	- Omavarainen energiantuotanto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Hintaoptimointi	- Kaksisuuntaiset energiavirrat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Varastointi	     	 - Joustava valinnanvapaus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Toimitusvarmuus    	- Ympäristötietoisuus ja arvot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Energiayhtiöt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Tuotanto-optimointi  	     - JOT/JIT logistiikka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Dynaaminen hinnoittelu   - Siirtomuodot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Smart grid -hallinta 	     - Hajautetut ratkaisut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Resurssienhallinta    	      - Palveluintegraatiot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Teknologiayhtiöt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Kokonaisratkaisut       		- Laitekäyttö ja -kehitys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Palveluprosessit	            	- Huollon optimointi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Markkinatiedon tehokäyttö    	- Datan hyötykäyttö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Palvelumuotoilu ja -integraatiot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Palveluintegraattorit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Palvelumuotoilu ja -integraatiot (koordinaatio)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Huoltopalvelut	        - Prosessikehitys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Laite/ratkaisuyhdistelmät   - Kansainvälinen yhteistyö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Asiakasrajapinnan hallinta  - Palveluautomaatio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Energiavarannot                - Energian tuotanto ja kulutus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Tehokkuuslaskenta           - Toimitusvarmuus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Kansalaisen energiatase</a:t>
            </a:r>
            <a:r>
              <a:rPr lang="fi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Hankintojen  optimointi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Ympäristövastuu               - Kriisiajan 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Energia-alan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241" name="Shape 24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Voimalaitokset	- Raaka-ainevarastot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Siirtoverkot	    	- Paneelit, roottorit jne.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Kulutusmittarit  	- Komponentit, laitteet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Akut ja varastot	- Kamerat (kuvat, videot)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Mittaussensorit	- Huollon päätelaitteet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Sähkön ja voimantuotannon osaaminen</a:t>
            </a:r>
          </a:p>
        </p:txBody>
      </p:sp>
      <p:sp>
        <p:nvSpPr>
          <p:cNvPr id="244" name="Shape 24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Energiantuotanto       	- Energiavarannot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Energiankulutus          	- Markkinatieto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Tehokkuuslaskenta    	- Asiakaspreferenssit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Laitekanta ja -tiedot   	- Virtaustiedot        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Siirtotiedot	          	- Siirtoverkot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Raaka-ainevarannot   	- Varastointitiedot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Paikkatieto, kartat      	- Säätiedot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Laitoskäyttödata         	- Materiaalitieto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Sensoridata (infrastruktuurit, laitokset, laitteet)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		- Avoimet rajapinnat (API)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Älyverkot (grid)	- Palveluarkkitehtuurit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 	- Arkkitehtuurit (5G)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Protokollat (verkot)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	- Visualisointityökalut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- Blockchain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247" name="Shape 24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248" name="Shape 24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Älykäs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energia-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järjestelmä</a:t>
            </a:r>
          </a:p>
        </p:txBody>
      </p:sp>
      <p:sp>
        <p:nvSpPr>
          <p:cNvPr id="249" name="Shape 24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Globaalit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’energytech’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250" name="Shape 25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Hajautetut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energia-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klusterit</a:t>
            </a:r>
          </a:p>
        </p:txBody>
      </p:sp>
      <p:sp>
        <p:nvSpPr>
          <p:cNvPr id="251" name="Shape 25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Kaupunkien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energia-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systeemit</a:t>
            </a:r>
          </a:p>
        </p:txBody>
      </p:sp>
      <p:sp>
        <p:nvSpPr>
          <p:cNvPr id="252" name="Shape 25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Energian-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säästö ja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tehokkuus</a:t>
            </a:r>
          </a:p>
        </p:txBody>
      </p:sp>
      <p:sp>
        <p:nvSpPr>
          <p:cNvPr id="255" name="Shape 25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Kestävän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kehityksen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trendit</a:t>
            </a:r>
          </a:p>
        </p:txBody>
      </p:sp>
      <p:sp>
        <p:nvSpPr>
          <p:cNvPr id="256" name="Shape 25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Vaihto-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ehtoiset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en.muodot</a:t>
            </a:r>
          </a:p>
        </p:txBody>
      </p:sp>
      <p:sp>
        <p:nvSpPr>
          <p:cNvPr id="257" name="Shape 25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Hajautetut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energia- järjestelmät</a:t>
            </a:r>
          </a:p>
        </p:txBody>
      </p:sp>
      <p:sp>
        <p:nvSpPr>
          <p:cNvPr id="258" name="Shape 25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palvelunkäyttäjät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Tarjonnan kasvu  - Omaehtoinen opiskelu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Oppimisdata        - Jatkuva osaamisen kehittäminen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Vertailutieto	    - Etä- ja rinnakkaisopiskelu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Sertifioinnit     	    - Palvelutieto (tarjonta ja käyttö)</a:t>
            </a:r>
          </a:p>
        </p:txBody>
      </p:sp>
      <p:sp>
        <p:nvSpPr>
          <p:cNvPr id="265" name="Shape 26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Opettajat, kouluttajat ja asiantuntijat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Opiskelijaprofiilit         	- Tiedon saatavuus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Oppimisprofiilit	- Erikoistumistarpeet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Vertailudata		- Skaalaaminen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Oppimisympäristöt	- Avoimet arvostelut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Oppilaitokset / palveluntarjoajat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Online koulutukset ja opiskelu   - Koulutusräätälöinti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Mitattavuus/vertailudata            - Tehostaminen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Oppimisen optimointi                  - Pelillistäminen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Julkinen vs. yksityinen tarjonta   - Online sertifioinnit </a:t>
            </a:r>
          </a:p>
        </p:txBody>
      </p:sp>
      <p:sp>
        <p:nvSpPr>
          <p:cNvPr id="267" name="Shape 26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Sisältöjen/palveluiden tekijät ja välittäjät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Uusimisen nopeuttaminen  - Oppimisalustaratkaisut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Sisältöjen digitalisointi          - Jakelun kehittäminen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AR/VR/MR sisällöt                 - Oikeuksien 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Uudet digitaaliset sisällöt     - Dataintegraattoripalvelut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Laadunseuranta	- Osaamistarpeiden määrittely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Rahoittaminen	- Perustason turvaaminen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Ennakointi		- Koulutustaso ja kattavuus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Mittarit ja vertailu	- Koulutustarjonnan tieto</a:t>
            </a:r>
          </a:p>
        </p:txBody>
      </p:sp>
      <p:sp>
        <p:nvSpPr>
          <p:cNvPr id="269" name="Shape 26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Oppimisen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271" name="Shape 27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Koulut, yliopistot	- Ohjelmistot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Oppimisympäristöt	- Opetusmateriaalit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Opettajat, kouluttajat	- Mittaukset, kyselyt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Sertifioinnit		- Akkreditoinnit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Arvioinnit 		- Pedagogiikan osaaminen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Päätelaitteet		- Oppimis- ja  jakelualustat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Avoin tieto ja data	- Oppikäyttäytyminen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Asiakastiedot		- Arvosanakehitys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Kouluttajatiedot	- Valmistumis-%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Vertailutiedot		- Oppimisnopeus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Oppimisprofiilit	- Arkistot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Oppijaprofiilit		- Kehitys ja trendit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Opiskelualustat	- Käyttödata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Opiskelijarekisterit	- Jälkiseuranta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Oppimateriaalikirjastot  - Viittausdata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Datakeskukset, pilvet ja palvelinfarmit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Open source, Creative Commons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Etäratkaisut		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		- Palveluarkkitehtuurit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Protokollat (verkot)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		- Blockchain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-	 Visualisointityökalut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Shape 27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277" name="Shape 27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278" name="Shape 27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Digitaalinen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koulu</a:t>
            </a:r>
          </a:p>
        </p:txBody>
      </p:sp>
      <p:sp>
        <p:nvSpPr>
          <p:cNvPr id="279" name="Shape 27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Globaalit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oppimis-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ympäristöt</a:t>
            </a:r>
          </a:p>
        </p:txBody>
      </p:sp>
      <p:sp>
        <p:nvSpPr>
          <p:cNvPr id="280" name="Shape 28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Education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3.0</a:t>
            </a:r>
          </a:p>
        </p:txBody>
      </p:sp>
      <p:sp>
        <p:nvSpPr>
          <p:cNvPr id="281" name="Shape 28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Oppiminen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palveluna</a:t>
            </a:r>
          </a:p>
        </p:txBody>
      </p:sp>
      <p:sp>
        <p:nvSpPr>
          <p:cNvPr id="282" name="Shape 28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Digi-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yhteiskunnan tarpeet</a:t>
            </a:r>
          </a:p>
        </p:txBody>
      </p:sp>
      <p:sp>
        <p:nvSpPr>
          <p:cNvPr id="285" name="Shape 28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Elinikäinen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oppiminen</a:t>
            </a:r>
          </a:p>
        </p:txBody>
      </p:sp>
      <p:sp>
        <p:nvSpPr>
          <p:cNvPr id="286" name="Shape 28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Opetus-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reformit</a:t>
            </a:r>
          </a:p>
        </p:txBody>
      </p:sp>
      <p:sp>
        <p:nvSpPr>
          <p:cNvPr id="287" name="Shape 28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Vapaa- valintaisuus</a:t>
            </a:r>
          </a:p>
        </p:txBody>
      </p:sp>
      <p:sp>
        <p:nvSpPr>
          <p:cNvPr id="288" name="Shape 28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sijoittajat / lainaajat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Tietopalvelut 	      - Nopea liikkuvuus (varat, palvelut)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Joustavuus	      - Oman sijoitustiedon 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Läpinäkyvyys	      - Oma talouskäyttäytyminen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Valinnanvapaus     - Palvelutieto (tarjonta ja käyttö)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Finanssialan asiantuntijat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Käyttäytymisprofiilit   	- Talouden suunnittelumallit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Markkinatietopalvelu	- Palveluprosessin 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Sijoituskoulutus        </a:t>
            </a:r>
            <a:r>
              <a:rPr lang="fi" sz="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Päätöksenteon tukipalvelu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Data-perusteiset mukautuvat palvelut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Finanssipalveluiden tarjoajat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Jalostuva asiakastieto  - Palvelutarjonta ja -prosessit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Monikanavaisuus     	- Koulutus ja palvelumuotoilu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Monipalvelutalot          - Vaikutus- ja tulostieto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Horisontaaliset linkit    - Tehostaminen/automatisointi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Ratkaisuasiantuntijat ja palveluintegraattorit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Ohjelmistokehitys	- Regulaatioyhteensopivuus 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Teknologiaratkaisut	- Prosessien kehittäminen     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Teknologiavalinnat   	- Integraatiot/kytkennät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Ylläpitopalvelut	- Palveluinnovaatiot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Regulaatiokehitys                 - Avoimuuden lisääminen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Insentiivien säätely               - Markkinasääntely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Luottamuksen ylläpito         - Globaalit verkostomallit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Standardit ja protokollat      - Asiakas/data turvallisuus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Finanssialan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301" name="Shape 30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Tiedonkeruu botit	- Markkina-/kauppapaikat  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Algoritmit, mallit	- Sijoitustransaktiot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Maksutapahtumat	- Asiakaspalveluprosessit   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Itsepalveluprosessit   	- Tilisiirrot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Luottotietoseuranta	- Informaation lukeminen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Pankkijärjestelmät   	- Rahoitusalustat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Käyttäjätieto		- Tuloslaskenta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Käyttäjäprofiloinnit 	- Trendiseuranta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Tuote ja kohdetieto	- Suositustieto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Markkinatieto		- Matching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Ennakointitieto	- Kohdentaminen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Riskiprofilointi		- Sijoituskohdearviot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Transaktiodata	- Big data 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Käyttäytymisdata	- Markkina signaalit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Aluedata		- Toimialadata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Datakeskukset, pilvet ja palvelinfarmit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Open source, ohjelmointikielet ja standardit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Blockchain		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		- Palveluarkkitehtuuri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Protokollat (verkot)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		- Valmiit alustat (ledgers)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	- Visualisointityökalut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307" name="Shape 30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308" name="Shape 30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Syndikointi- verkostot</a:t>
            </a:r>
          </a:p>
        </p:txBody>
      </p:sp>
      <p:sp>
        <p:nvSpPr>
          <p:cNvPr id="309" name="Shape 30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Temaattiset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yhdistelmä-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310" name="Shape 31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24771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Kytkeyty- neet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markkina-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paikat</a:t>
            </a:r>
          </a:p>
        </p:txBody>
      </p:sp>
      <p:sp>
        <p:nvSpPr>
          <p:cNvPr id="311" name="Shape 31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0852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Asiantuntija- alustat</a:t>
            </a:r>
          </a:p>
        </p:txBody>
      </p:sp>
      <p:sp>
        <p:nvSpPr>
          <p:cNvPr id="312" name="Shape 31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Uudet pankki- muodot</a:t>
            </a:r>
          </a:p>
        </p:txBody>
      </p:sp>
      <p:sp>
        <p:nvSpPr>
          <p:cNvPr id="315" name="Shape 31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Säädösten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globalisaatio</a:t>
            </a:r>
          </a:p>
        </p:txBody>
      </p:sp>
      <p:sp>
        <p:nvSpPr>
          <p:cNvPr id="316" name="Shape 31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’Online’ luottamus</a:t>
            </a:r>
          </a:p>
        </p:txBody>
      </p:sp>
      <p:sp>
        <p:nvSpPr>
          <p:cNvPr id="317" name="Shape 31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Vapaus ja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läpinäkyvyys</a:t>
            </a:r>
          </a:p>
        </p:txBody>
      </p:sp>
      <p:sp>
        <p:nvSpPr>
          <p:cNvPr id="318" name="Shape 31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palvelunkäyttäjät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Toimitusvarmuus        - Tuote- ja ympäristöturvallisuus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Ympäristöarvot            - Kustannustehokkuus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Laadunvarmistus         - Globaali skaalautuvuus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Nopeus ja tarkkuus     - Verkostosuhteiden toimivuus</a:t>
            </a:r>
          </a:p>
        </p:txBody>
      </p:sp>
      <p:sp>
        <p:nvSpPr>
          <p:cNvPr id="325" name="Shape 32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Valmistavan teollisuuden 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Tuotannon optimointi         - Laadunvalvonta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Tuoteturvallisuus                  - Automatisoidut prosessit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Toimitusvarmuus                  - Ympäristövaikutukset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Solutuotantovalmistus         - Valmistus tilauksesta</a:t>
            </a:r>
          </a:p>
        </p:txBody>
      </p:sp>
      <p:sp>
        <p:nvSpPr>
          <p:cNvPr id="326" name="Shape 32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Teknologiayhtiöt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Kustannustehokkuus           - Tuotannon automatisointi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Tekoälysovellukset               - Sensoriliiketoiminta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Suunnittelutekniikka            - Energiatehokkuus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Uudet mittakaavat               - Uudet tulostusratkaisut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Shape 32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Palveluintegraattorit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Tuotesuunnitteluratkaisut    - Menetelmäsuunnittelu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Prototyypit ja testaus            - Automatisoinnit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Tarkastusmenetelmät           </a:t>
            </a:r>
            <a:r>
              <a:rPr lang="fi" sz="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Tilojen optimointi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Palvelujen digitointi             </a:t>
            </a:r>
            <a:r>
              <a:rPr lang="fi" sz="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- Joustava valmistus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Ympäristönsuojelu            - Osaamisen saatavuus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Sääntely ja määräykset    - Rahoituksen turvaaminen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Testialueet       	   </a:t>
            </a:r>
            <a:r>
              <a:rPr lang="fi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Tarkastukset ja hyväksynnät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Kansalliset ja kansainväliset verkostot ja säädökset</a:t>
            </a:r>
          </a:p>
        </p:txBody>
      </p:sp>
      <p:sp>
        <p:nvSpPr>
          <p:cNvPr id="329" name="Shape 32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Valmistavan teollisuuden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331" name="Shape 33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Shape 33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Laitokset		- Koneet, laitteet, linjat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Robotit  		- Raaka-aine/välivarastot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Komponentit, osat	- Päivittyvät tietomallit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Kulutusmittarit 	- Kamerat (kuvat, videot)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Mittaussensorit	- Huollon päätelaitteet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Valvontakeskukset	- Asiakastietojärjestelmät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Shape 33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Tuotantotiedot	- Automaatiotieto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Energiankulutus	- Markkinatieto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Tehokkuuslaskenta	- Asiakaspreferenssit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Laitekanta ja -tiedot	- Virtaustiedot  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Suunnittelutieto	- Työvoimatieto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Raaka-ainevarannot	- Varastointitiedot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Paikkatieto, kartat	- Säätiedot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Laitoskäyttödata	- Materiaalitieto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Alihankintaverkosto/kumppanitiedot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		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Blockchain 		- Palveluarkkitehtuuri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 	- Arkkitehtuurit (5G)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Protokollat (verkot)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		- Tehdas/automatisaatiojärjest.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	- Visualisointityökalut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Shape 33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337" name="Shape 33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338" name="Shape 33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Kytkeytyneet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tehtaat</a:t>
            </a:r>
          </a:p>
        </p:txBody>
      </p:sp>
      <p:sp>
        <p:nvSpPr>
          <p:cNvPr id="339" name="Shape 33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Globaalit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elinkaari-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palvelut</a:t>
            </a:r>
          </a:p>
        </p:txBody>
      </p:sp>
      <p:sp>
        <p:nvSpPr>
          <p:cNvPr id="340" name="Shape 34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Ekosystee- miset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valmistus-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verkostot</a:t>
            </a:r>
          </a:p>
        </p:txBody>
      </p:sp>
      <p:sp>
        <p:nvSpPr>
          <p:cNvPr id="341" name="Shape 34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Linkittyneet virtuaali-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(Digital Twins)</a:t>
            </a:r>
          </a:p>
        </p:txBody>
      </p:sp>
      <p:sp>
        <p:nvSpPr>
          <p:cNvPr id="342" name="Shape 34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Materiaali-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niukkuus</a:t>
            </a:r>
          </a:p>
        </p:txBody>
      </p:sp>
      <p:sp>
        <p:nvSpPr>
          <p:cNvPr id="345" name="Shape 34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fi" sz="1000">
                <a:latin typeface="Calibri"/>
                <a:ea typeface="Calibri"/>
                <a:cs typeface="Calibri"/>
                <a:sym typeface="Calibri"/>
              </a:rPr>
              <a:t>Robotisaatio/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fi" sz="1000">
                <a:latin typeface="Calibri"/>
                <a:ea typeface="Calibri"/>
                <a:cs typeface="Calibri"/>
                <a:sym typeface="Calibri"/>
              </a:rPr>
              <a:t> AM valmistus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000">
                <a:latin typeface="Calibri"/>
                <a:ea typeface="Calibri"/>
                <a:cs typeface="Calibri"/>
                <a:sym typeface="Calibri"/>
              </a:rPr>
              <a:t>menetelmät</a:t>
            </a:r>
          </a:p>
        </p:txBody>
      </p:sp>
      <p:sp>
        <p:nvSpPr>
          <p:cNvPr id="346" name="Shape 34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Asiakas-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ohjautuva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valmistus</a:t>
            </a:r>
          </a:p>
        </p:txBody>
      </p:sp>
      <p:sp>
        <p:nvSpPr>
          <p:cNvPr id="347" name="Shape 34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Kokonais-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ratkaisu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keskeisyys</a:t>
            </a:r>
          </a:p>
        </p:txBody>
      </p:sp>
      <p:sp>
        <p:nvSpPr>
          <p:cNvPr id="348" name="Shape 34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palvelunkäyttäjät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Luonnonvaratalous              - Ympäristötietoisuus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Vihreät (bio)polttoaineet   - Uusiutuvat materiaalit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Kiertotalousarvot                 - Luomu/reilu kauppa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Älypakkaukset/-ruoka/-lääkkeet/-vaatteet/-materiaalit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Shape 35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Metsä-/biotalousyhtiöt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Uudet mittakaavahyödyt  - Jälleenkäsittely ja kierrätys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Yhteistuotantoverkostot   - Sivuvirtojen tuotantomallit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Biotuotteiden jalostus       - Biotuotannon uudet 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Kokonaistehokkuus            - Asiakaskokemuksen laatu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Teknologiayhtiöt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Uudet tuoteluokat 	 - Uudet tuotantomenetelmät 	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- Uusi kemia		 - Reaali/digitalousyhdistelmät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Materiaalikehitystyö 	 - Mittakaavojen 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Simulointi ja mallinnus	 - Kokonaisratkaisukehitys</a:t>
            </a:r>
          </a:p>
        </p:txBody>
      </p:sp>
      <p:sp>
        <p:nvSpPr>
          <p:cNvPr id="357" name="Shape 35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Palveluintegraattorit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Yhteiskehittäminen             - Oikeuksien 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Simulointialustaratkaisut   - Materiaaliyhdistelmät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Sisältöjen digitalisointi        - Jakeluketjujen optimointi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Palvelukehitys	                     - Lokalisointi </a:t>
            </a:r>
          </a:p>
        </p:txBody>
      </p:sp>
      <p:sp>
        <p:nvSpPr>
          <p:cNvPr id="358" name="Shape 35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Ympäristötietoisuus                   - Ilmastovaikutukset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Luonnonvarojen hyötykäyttö   - Turvallisuus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Kestävät tuotantomallit            - Omavaraisuus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Salliva regulaatio                       </a:t>
            </a:r>
            <a:r>
              <a:rPr lang="fi" sz="6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Sertifioinnit</a:t>
            </a:r>
          </a:p>
        </p:txBody>
      </p:sp>
      <p:sp>
        <p:nvSpPr>
          <p:cNvPr id="359" name="Shape 35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Biotalouden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361" name="Shape 36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Shape 36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Shape 36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Laitokset		- Koneet, laitteet, linjat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Robotit  		- Raaka-aine/välivarastot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Komponentit, osat	- Päivittyvät tietomallit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Mittaussensorit 	- Kamerat (kuvat, videot)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Valvontakeskukset   	- Huollon päätelaitteet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Kemian osaaminen   	- Aluelogistiikka (sijainti)	</a:t>
            </a:r>
          </a:p>
        </p:txBody>
      </p:sp>
      <p:sp>
        <p:nvSpPr>
          <p:cNvPr id="364" name="Shape 36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Tuotantotiedot	- Automaatiotieto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Energiankulutus	- Markkinatieto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Tehokkuuslaskenta	- Asiakaspreferenssit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Laitekanta ja -tiedot	- Virtaustiedot  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Virhe/hävikkitieto	- Työvoimatieto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Raaka-ainevarannot	- Varastointitiedot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Paikkatieto, kartat	- Säätiedot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Laitoskäyttödata	- Materiaalitieto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Alihankintaverkosto/kumppanitiedot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Shape 36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		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Blockchain 		- Palveluarkkitehtuuri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 	- Arkkitehtuurit (5G)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Protokollat (verkot)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		- Tehdasjärjestelmät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	- Visualisointityökalut</a:t>
            </a:r>
          </a:p>
        </p:txBody>
      </p:sp>
      <p:sp>
        <p:nvSpPr>
          <p:cNvPr id="366" name="Shape 36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367" name="Shape 36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368" name="Shape 36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Bio-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kombinaatti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2.0</a:t>
            </a:r>
          </a:p>
        </p:txBody>
      </p:sp>
      <p:sp>
        <p:nvSpPr>
          <p:cNvPr id="369" name="Shape 36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Bio-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materiaali-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tehtaat</a:t>
            </a:r>
          </a:p>
        </p:txBody>
      </p:sp>
      <p:sp>
        <p:nvSpPr>
          <p:cNvPr id="370" name="Shape 37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Synteettisen 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biologian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371" name="Shape 37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eMetsä/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eRuoka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alustat</a:t>
            </a:r>
          </a:p>
        </p:txBody>
      </p:sp>
      <p:sp>
        <p:nvSpPr>
          <p:cNvPr id="372" name="Shape 37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3" name="Shape 37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Uudet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materiaali-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mittakaavat</a:t>
            </a:r>
          </a:p>
        </p:txBody>
      </p:sp>
      <p:sp>
        <p:nvSpPr>
          <p:cNvPr id="375" name="Shape 37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Sivuvirta-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talous</a:t>
            </a:r>
          </a:p>
        </p:txBody>
      </p:sp>
      <p:sp>
        <p:nvSpPr>
          <p:cNvPr id="376" name="Shape 37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Biotalouden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’big data’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varannot</a:t>
            </a:r>
          </a:p>
        </p:txBody>
      </p:sp>
      <p:sp>
        <p:nvSpPr>
          <p:cNvPr id="377" name="Shape 37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Kestävän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kehityksen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trendit</a:t>
            </a:r>
          </a:p>
        </p:txBody>
      </p:sp>
      <p:sp>
        <p:nvSpPr>
          <p:cNvPr id="378" name="Shape 37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Asiakkaat / asukkaat / käyttäjät / omistajat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Kiinteistö/tilainformaatio    - Energiatehokkuus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Asiakaspalveluratkaisut       - Laatu (oikea hinta/laatu)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Älykäs jätteenkäsittely         - Muuntojoustavat tilat  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Turvallisuus	                      - Oikeat työolosuhteet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Shape 385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Rakennus/infra/rakennuttajayhtiöt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Digitaalinen yhteistyö ja mobiilisuus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Henkilöstön tuottavuus   - Projektihallinta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Riskien hallinta	    - Ympäristövaatimukset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Tehokkuuslaskenta           - Yhteistyöverkoston hallinta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Teknologiayhtiöt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- 4D rakennustieto ja mallinnus    - Asiakastieto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Linkitetyt työmaat                      </a:t>
            </a:r>
            <a:r>
              <a:rPr lang="fi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Energiatehokkuus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Robotiikan hyödyntäminen         - Uudet päätelaitteet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Infrastruktuuriyhteensopivuus   - Valvontajärjestelmät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Shape 387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Palveluyhtiöt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Laite/inframonitorointi       - Huollon elinkaarimallit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Avoimen datan hallinta      - Asiakaspalvelumallikehitys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Älyrakenteiden kehitys       - Sisältöjen digitalisointi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Palvelumuotoilu ja -integraatiot (koordinaatio)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Shape 388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Ympäristötietoisuus                   - Ilmastovaikutukset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Luonnonvarojen hyötykäyttö   - Turvallisuus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Kestävät tuotantomallit            - Kokonaistehokkuus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Salliva regulaatio                        - Sertifioinnit</a:t>
            </a:r>
          </a:p>
        </p:txBody>
      </p:sp>
      <p:sp>
        <p:nvSpPr>
          <p:cNvPr id="389" name="Shape 389"/>
          <p:cNvSpPr/>
          <p:nvPr/>
        </p:nvSpPr>
        <p:spPr>
          <a:xfrm>
            <a:off x="269825" y="255350"/>
            <a:ext cx="345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Rakennetun ympäristön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fi" sz="22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391" name="Shape 391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Rakennukset	        	- Koneet, laitteet, linjat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Robotit  	        	- Infrastruktuurit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Komponentit, osat    	- Päivittyvät tietomallit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Kulutusmittarit 	- Kamerat (kuvat, videot)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Mittaussensorit	- Huollon päätelaitteet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Valvontakeskukset    	- Asiakastietojärjestelmät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Shape 394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Rakennuskantatieto	- Määräykset, kaavat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Infrastruktuuritieto	- Tietomallit (BIM, 3D)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Transaktiotieto	- Omistajuus, hallintatieto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Materiaalitieto	- Sensori/mittaustieto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Käyttödata	        	- Käyttäjätieto, rekisterit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Elinkaarilaskenta        	- Työprosessi/ohjetiedot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Valvonta/laatutiedot  	- Huoltotiedot (+isännöinti)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Paikkatieto, kartat     	- Nimikkeistöt ja standardit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Ympäristötieto	- MALPE tiedot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Datakeskukset ja palvelinfarmit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Pilvet			- Avoimet rajapinnat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Blockchain 		- Palveluarkkitehtuuri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Botit ja agentit 	- Arkkitehtuurit (5G)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Tekoäly		-  Protokollat (verkot)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AR/VR			- Suunnitteluohjelmistot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" sz="1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Analytiikka		- Visualisointityökalut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8470825" y="255350"/>
            <a:ext cx="34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397" name="Shape 397"/>
          <p:cNvSpPr/>
          <p:nvPr/>
        </p:nvSpPr>
        <p:spPr>
          <a:xfrm>
            <a:off x="3953926" y="5071325"/>
            <a:ext cx="428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" sz="1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398" name="Shape 398"/>
          <p:cNvSpPr/>
          <p:nvPr/>
        </p:nvSpPr>
        <p:spPr>
          <a:xfrm>
            <a:off x="4894867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3D/4D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rakennettu 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elämä</a:t>
            </a:r>
          </a:p>
        </p:txBody>
      </p:sp>
      <p:sp>
        <p:nvSpPr>
          <p:cNvPr id="399" name="Shape 399"/>
          <p:cNvSpPr/>
          <p:nvPr/>
        </p:nvSpPr>
        <p:spPr>
          <a:xfrm>
            <a:off x="6159228" y="1672497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Rakentamisen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elinkaari-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verkosto</a:t>
            </a:r>
          </a:p>
        </p:txBody>
      </p:sp>
      <p:sp>
        <p:nvSpPr>
          <p:cNvPr id="400" name="Shape 400"/>
          <p:cNvSpPr/>
          <p:nvPr/>
        </p:nvSpPr>
        <p:spPr>
          <a:xfrm>
            <a:off x="4903756" y="281287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Rakennetun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ympäristön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fi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tietoalustat</a:t>
            </a:r>
          </a:p>
        </p:txBody>
      </p:sp>
      <p:sp>
        <p:nvSpPr>
          <p:cNvPr id="401" name="Shape 401"/>
          <p:cNvSpPr/>
          <p:nvPr/>
        </p:nvSpPr>
        <p:spPr>
          <a:xfrm>
            <a:off x="6153128" y="2797883"/>
            <a:ext cx="1137900" cy="10329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Hyvä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elinympäristö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palveluna</a:t>
            </a:r>
          </a:p>
        </p:txBody>
      </p:sp>
      <p:sp>
        <p:nvSpPr>
          <p:cNvPr id="402" name="Shape 402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Kaupungis- tuminen ja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allianssimallit</a:t>
            </a:r>
          </a:p>
        </p:txBody>
      </p:sp>
      <p:sp>
        <p:nvSpPr>
          <p:cNvPr id="405" name="Shape 405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Käyttäjien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keskeisyys,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yksilöllisyys</a:t>
            </a:r>
          </a:p>
        </p:txBody>
      </p:sp>
      <p:sp>
        <p:nvSpPr>
          <p:cNvPr id="406" name="Shape 406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Elinkaarten hallinta ja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tuloksellisuus</a:t>
            </a:r>
          </a:p>
        </p:txBody>
      </p:sp>
      <p:sp>
        <p:nvSpPr>
          <p:cNvPr id="407" name="Shape 407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Kestävän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kehityksen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" sz="1100">
                <a:latin typeface="Calibri"/>
                <a:ea typeface="Calibri"/>
                <a:cs typeface="Calibri"/>
                <a:sym typeface="Calibri"/>
              </a:rPr>
              <a:t>trendit</a:t>
            </a:r>
          </a:p>
        </p:txBody>
      </p:sp>
      <p:sp>
        <p:nvSpPr>
          <p:cNvPr id="408" name="Shape 408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" name="Shape 409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